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401" r:id="rId2"/>
    <p:sldId id="318" r:id="rId3"/>
    <p:sldId id="353" r:id="rId4"/>
    <p:sldId id="388" r:id="rId5"/>
    <p:sldId id="358" r:id="rId6"/>
    <p:sldId id="275" r:id="rId7"/>
    <p:sldId id="362" r:id="rId8"/>
    <p:sldId id="356" r:id="rId9"/>
    <p:sldId id="265" r:id="rId10"/>
    <p:sldId id="369" r:id="rId11"/>
    <p:sldId id="266" r:id="rId12"/>
    <p:sldId id="277" r:id="rId13"/>
    <p:sldId id="370" r:id="rId14"/>
    <p:sldId id="268" r:id="rId15"/>
    <p:sldId id="373" r:id="rId16"/>
    <p:sldId id="361" r:id="rId17"/>
    <p:sldId id="368" r:id="rId18"/>
    <p:sldId id="372" r:id="rId19"/>
    <p:sldId id="377" r:id="rId20"/>
    <p:sldId id="379" r:id="rId21"/>
    <p:sldId id="402" r:id="rId22"/>
    <p:sldId id="380" r:id="rId23"/>
    <p:sldId id="381" r:id="rId24"/>
    <p:sldId id="384" r:id="rId25"/>
    <p:sldId id="328" r:id="rId26"/>
    <p:sldId id="404" r:id="rId27"/>
    <p:sldId id="327" r:id="rId28"/>
    <p:sldId id="325" r:id="rId29"/>
    <p:sldId id="385" r:id="rId30"/>
    <p:sldId id="403" r:id="rId31"/>
    <p:sldId id="389" r:id="rId32"/>
    <p:sldId id="390" r:id="rId33"/>
    <p:sldId id="391" r:id="rId34"/>
    <p:sldId id="302" r:id="rId35"/>
    <p:sldId id="405" r:id="rId36"/>
    <p:sldId id="394" r:id="rId37"/>
    <p:sldId id="303" r:id="rId38"/>
    <p:sldId id="395" r:id="rId39"/>
    <p:sldId id="396" r:id="rId40"/>
    <p:sldId id="397" r:id="rId41"/>
    <p:sldId id="339" r:id="rId42"/>
    <p:sldId id="341" r:id="rId43"/>
    <p:sldId id="363" r:id="rId44"/>
    <p:sldId id="342" r:id="rId45"/>
    <p:sldId id="400" r:id="rId46"/>
    <p:sldId id="365" r:id="rId47"/>
    <p:sldId id="364" r:id="rId48"/>
    <p:sldId id="406" r:id="rId49"/>
    <p:sldId id="360" r:id="rId50"/>
    <p:sldId id="409" r:id="rId51"/>
    <p:sldId id="40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8F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94591" autoAdjust="0"/>
  </p:normalViewPr>
  <p:slideViewPr>
    <p:cSldViewPr>
      <p:cViewPr varScale="1">
        <p:scale>
          <a:sx n="58" d="100"/>
          <a:sy n="58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10942-B05E-488C-9AF6-795C064D227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F6F2F-2800-45FA-BF11-7F62BFDE9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6F2F-2800-45FA-BF11-7F62BFDE98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40C45-1C5D-4768-AB87-959BFD99E2F0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6F2F-2800-45FA-BF11-7F62BFDE98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6F2F-2800-45FA-BF11-7F62BFDE98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6F2F-2800-45FA-BF11-7F62BFDE98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6F2F-2800-45FA-BF11-7F62BFDE989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40C45-1C5D-4768-AB87-959BFD99E2F0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40C45-1C5D-4768-AB87-959BFD99E2F0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40C45-1C5D-4768-AB87-959BFD99E2F0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40C45-1C5D-4768-AB87-959BFD99E2F0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31F8-C198-4200-95F4-8F0865D2E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EAD863-D055-4BD3-B622-AB9AB6596C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2B6A0E-D59C-4A78-93B7-D646DADD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Users\admin\Desktop\&#1057;&#1094;&#1077;&#1085;&#1072;&#1088;&#1080;&#1080;%20&#1076;&#1083;&#1103;%20&#1086;&#1090;&#1082;&#1088;&#1099;&#1090;&#1086;&#1075;&#1086;%20&#1076;&#1086;&#1089;&#1090;&#1091;&#1087;&#1072;\&#1050;&#1053;&#1048;&#1043;&#1048;%20&#1055;&#1048;&#1057;&#1040;&#1058;&#1045;&#1051;&#1048;%20&#1041;&#1048;&#1041;&#1051;&#1048;&#1054;&#1058;&#1045;&#1050;&#1040;\&#1051;&#1045;&#1056;&#1052;&#1054;&#1053;&#1058;&#1054;&#1042;\&#1051;&#1077;&#1088;&#1084;&#1086;&#1085;&#1090;&#1086;&#1074;.%20&#1055;&#1086;%20&#1089;&#1090;&#1088;&#1072;&#1085;&#1080;&#1094;&#1072;&#1084;%20&#1078;&#1080;&#1079;&#1085;&#1080;\2%20&#1089;&#1083;&#1072;&#1081;&#1076;%2021.mp4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admin\Desktop\&#1057;&#1094;&#1077;&#1085;&#1072;&#1088;&#1080;&#1080;%20&#1076;&#1083;&#1103;%20&#1086;&#1090;&#1082;&#1088;&#1099;&#1090;&#1086;&#1075;&#1086;%20&#1076;&#1086;&#1089;&#1090;&#1091;&#1087;&#1072;\&#1050;&#1053;&#1048;&#1043;&#1048;%20&#1055;&#1048;&#1057;&#1040;&#1058;&#1045;&#1051;&#1048;%20&#1041;&#1048;&#1041;&#1051;&#1048;&#1054;&#1058;&#1045;&#1050;&#1040;\&#1051;&#1045;&#1056;&#1052;&#1054;&#1053;&#1058;&#1054;&#1042;\&#1051;&#1077;&#1088;&#1084;&#1086;&#1085;&#1090;&#1086;&#1074;.%20&#1055;&#1086;%20&#1089;&#1090;&#1088;&#1072;&#1085;&#1080;&#1094;&#1072;&#1084;%20&#1078;&#1080;&#1079;&#1085;&#1080;\27%20&#1050;&#1083;&#1080;&#1087;%20&#1082;%20&#1089;&#1090;&#1080;&#1093;&#1086;&#1090;&#1074;&#1086;&#1088;&#1077;&#1085;&#1080;&#1102;%20&#1052;.&#1070;.&#1051;&#1077;&#1088;&#1084;&#1086;&#1085;&#1090;&#1086;&#1074;&#1072;%20&#1057;&#1084;&#1077;&#1088;&#1090;&#1100;%20&#1087;&#1086;&#1101;&#1090;&#1072;.wmv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admin\Desktop\&#1057;&#1094;&#1077;&#1085;&#1072;&#1088;&#1080;&#1080;%20&#1076;&#1083;&#1103;%20&#1086;&#1090;&#1082;&#1088;&#1099;&#1090;&#1086;&#1075;&#1086;%20&#1076;&#1086;&#1089;&#1090;&#1091;&#1087;&#1072;\&#1050;&#1053;&#1048;&#1043;&#1048;%20&#1055;&#1048;&#1057;&#1040;&#1058;&#1045;&#1051;&#1048;%20&#1041;&#1048;&#1041;&#1051;&#1048;&#1054;&#1058;&#1045;&#1050;&#1040;\&#1051;&#1045;&#1056;&#1052;&#1054;&#1053;&#1058;&#1054;&#1042;\&#1051;&#1077;&#1088;&#1084;&#1086;&#1085;&#1090;&#1086;&#1074;.%20&#1055;&#1086;%20&#1089;&#1090;&#1088;&#1072;&#1085;&#1080;&#1094;&#1072;&#1084;%20&#1078;&#1080;&#1079;&#1085;&#1080;\4%20&#1089;&#1083;&#1072;&#1081;&#1076;%2030.wm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admin\Desktop\&#1057;&#1094;&#1077;&#1085;&#1072;&#1088;&#1080;&#1080;%20&#1076;&#1083;&#1103;%20&#1086;&#1090;&#1082;&#1088;&#1099;&#1090;&#1086;&#1075;&#1086;%20&#1076;&#1086;&#1089;&#1090;&#1091;&#1087;&#1072;\&#1050;&#1053;&#1048;&#1043;&#1048;%20&#1055;&#1048;&#1057;&#1040;&#1058;&#1045;&#1051;&#1048;%20&#1041;&#1048;&#1041;&#1051;&#1048;&#1054;&#1058;&#1045;&#1050;&#1040;\&#1051;&#1045;&#1056;&#1052;&#1054;&#1053;&#1058;&#1054;&#1042;\&#1051;&#1077;&#1088;&#1084;&#1086;&#1085;&#1090;&#1086;&#1074;.%20&#1055;&#1086;%20&#1089;&#1090;&#1088;&#1072;&#1085;&#1080;&#1094;&#1072;&#1084;%20&#1078;&#1080;&#1079;&#1085;&#1080;\34&#1051;&#1077;&#1088;&#1084;&#1086;&#1085;&#1090;&#1086;&#1074;%20&#1048;%20&#1089;&#1082;&#1091;&#1095;&#1085;&#1086;,%20&#1080;%20&#1075;&#1088;&#1091;&#1089;&#1090;&#1085;&#1086;.wm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www.hrono.ru/img/pisateli/lermontov_dom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Users\admin\Desktop\&#1057;&#1094;&#1077;&#1085;&#1072;&#1088;&#1080;&#1080;%20&#1076;&#1083;&#1103;%20&#1086;&#1090;&#1082;&#1088;&#1099;&#1090;&#1086;&#1075;&#1086;%20&#1076;&#1086;&#1089;&#1090;&#1091;&#1087;&#1072;\&#1050;&#1053;&#1048;&#1043;&#1048;%20&#1055;&#1048;&#1057;&#1040;&#1058;&#1045;&#1051;&#1048;%20&#1041;&#1048;&#1041;&#1051;&#1048;&#1054;&#1058;&#1045;&#1050;&#1040;\&#1051;&#1045;&#1056;&#1052;&#1054;&#1053;&#1058;&#1054;&#1042;\&#1051;&#1077;&#1088;&#1084;&#1086;&#1085;&#1090;&#1086;&#1074;.%20&#1055;&#1086;%20&#1089;&#1090;&#1088;&#1072;&#1085;&#1080;&#1094;&#1072;&#1084;%20&#1078;&#1080;&#1079;&#1085;&#1080;\48&#1042;&#1099;&#1093;&#1086;&#1078;&#1091;%20&#1086;&#1076;&#1080;&#1085;%20&#1103;%20&#1085;&#1072;%20&#1076;&#1086;&#1088;&#1086;&#1075;&#1091;%20&#1052;&#1080;&#1093;&#1072;&#1080;&#1083;%20&#1051;&#1077;&#1088;&#1084;&#1086;&#1085;&#1090;&#1086;&#1074;%20&#1050;_&#1092;%20&#1043;&#1077;&#1088;&#1086;&#1081;%20&#1085;&#1072;&#1096;&#1077;&#1075;&#1086;%20&#1074;&#1088;&#1077;&#1084;&#1077;&#1085;&#1080;%20&#1056;&#1086;&#1084;&#1072;&#1085;&#1089;%20&#1080;&#1089;&#1087;.%20&#1053;&#1072;%20(1).avi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916832"/>
            <a:ext cx="8395247" cy="3831818"/>
          </a:xfrm>
          <a:prstGeom prst="rect">
            <a:avLst/>
          </a:prstGeom>
          <a:gradFill>
            <a:gsLst>
              <a:gs pos="0">
                <a:srgbClr val="F9F98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Михаил Юрьевич </a:t>
            </a:r>
          </a:p>
          <a:p>
            <a:pPr algn="ctr">
              <a:lnSpc>
                <a:spcPct val="150000"/>
              </a:lnSpc>
            </a:pP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Лермонтов:</a:t>
            </a:r>
          </a:p>
          <a:p>
            <a:pPr algn="ctr">
              <a:lnSpc>
                <a:spcPct val="150000"/>
              </a:lnSpc>
            </a:pP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 страницам жизни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4539134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.. Вдруг с просиявшим личиком он приполз к бабушке и застенчиво сел на полу возле нее. 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— Баба: окошка — кошка, слышишь? Стол — пол.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Арсеньева прислушалась: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— Что же, Миша, стол — пол?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Видя, что бабушка его не понимает, он отвернулся недовольный, сам же объяснить не мог.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Афанасий Алексеевич спросил: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— А может, он в стихи играет? Ведь стол и пол — рифма. Кошка и окошка — тоже. 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Гости заинтересовались: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— А сколько ему?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— Немного больше двух с половиной.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— Рано. Разве кто насчет рифмы в таком раннем возрасте понимает? Ведь он говорить еще толком не умеет.</a:t>
            </a:r>
          </a:p>
          <a:p>
            <a:pPr>
              <a:lnSpc>
                <a:spcPct val="140000"/>
              </a:lnSpc>
            </a:pPr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</a:t>
            </a:r>
            <a:endParaRPr lang="ru-RU" sz="1400" dirty="0"/>
          </a:p>
        </p:txBody>
      </p:sp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820472" cy="497118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3400" i="1" dirty="0" smtClean="0">
                <a:solidFill>
                  <a:srgbClr val="002060"/>
                </a:solidFill>
              </a:rPr>
              <a:t>В 1818 г. Миша жил в Пензе. Ему шел четвертый год, а он еще ползал по полу и не ходил самостоятельно. </a:t>
            </a:r>
          </a:p>
          <a:p>
            <a:pPr algn="just"/>
            <a:endParaRPr lang="ru-RU" sz="34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	Бабушка решила написать его портрет. Для того, чтобы Миша спокойно сидел, пока художник его портрет писал, бабушка рассказывала о своем детстве, но быстро утомлялась. Арсеньева вспомнила о бабке Агнии, которая рассказывала ей сказки в Тарханах, и велела ее привезти в Пензу.</a:t>
            </a:r>
          </a:p>
          <a:p>
            <a:pPr algn="just"/>
            <a:endParaRPr lang="ru-RU" sz="34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	Бабка Агния уже едва ходила и задыхалась, но в рассказах была не истощима и радовалась, что ее слушают. Ей велели вспомнить какую-нибудь детскую сказку, и она начала про </a:t>
            </a:r>
            <a:r>
              <a:rPr lang="ru-RU" sz="3400" i="1" dirty="0" err="1" smtClean="0">
                <a:solidFill>
                  <a:srgbClr val="002060"/>
                </a:solidFill>
              </a:rPr>
              <a:t>Еруслана</a:t>
            </a:r>
            <a:r>
              <a:rPr lang="ru-RU" sz="3400" i="1" dirty="0" smtClean="0">
                <a:solidFill>
                  <a:srgbClr val="002060"/>
                </a:solidFill>
              </a:rPr>
              <a:t> </a:t>
            </a:r>
            <a:r>
              <a:rPr lang="ru-RU" sz="3400" i="1" dirty="0" err="1" smtClean="0">
                <a:solidFill>
                  <a:srgbClr val="002060"/>
                </a:solidFill>
              </a:rPr>
              <a:t>Лазаревича</a:t>
            </a:r>
            <a:r>
              <a:rPr lang="ru-RU" sz="3400" i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z="34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	— </a:t>
            </a:r>
            <a:r>
              <a:rPr lang="ru-RU" sz="3400" i="1" dirty="0" err="1" smtClean="0">
                <a:solidFill>
                  <a:srgbClr val="002060"/>
                </a:solidFill>
              </a:rPr>
              <a:t>Еруслан</a:t>
            </a:r>
            <a:r>
              <a:rPr lang="ru-RU" sz="3400" i="1" dirty="0" smtClean="0">
                <a:solidFill>
                  <a:srgbClr val="002060"/>
                </a:solidFill>
              </a:rPr>
              <a:t> </a:t>
            </a:r>
            <a:r>
              <a:rPr lang="ru-RU" sz="3400" i="1" dirty="0" err="1" smtClean="0">
                <a:solidFill>
                  <a:srgbClr val="002060"/>
                </a:solidFill>
              </a:rPr>
              <a:t>Лазаревич</a:t>
            </a:r>
            <a:r>
              <a:rPr lang="ru-RU" sz="3400" i="1" dirty="0" smtClean="0">
                <a:solidFill>
                  <a:srgbClr val="002060"/>
                </a:solidFill>
              </a:rPr>
              <a:t> сидел сиднем 20 лет, но на 21 году проснулся от тяжкого сна, встал и пошел... И встретил он на дороге тридцать семь королей и семьдесят богатырей, и побил их, и сел над ними царствовать.</a:t>
            </a:r>
          </a:p>
          <a:p>
            <a:pPr algn="just"/>
            <a:endParaRPr lang="ru-RU" sz="34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	Сказка понравилась. Миша слушал очень внимательно. но когда старуха окончила свое повествование, Миша самолюбиво спросил: </a:t>
            </a:r>
          </a:p>
          <a:p>
            <a:pPr algn="just"/>
            <a:endParaRPr lang="ru-RU" sz="34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	— А сидень — это как я?</a:t>
            </a:r>
          </a:p>
          <a:p>
            <a:endParaRPr lang="ru-RU" dirty="0"/>
          </a:p>
        </p:txBody>
      </p:sp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rmontov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830538" cy="419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8"/>
          <p:cNvSpPr txBox="1">
            <a:spLocks/>
          </p:cNvSpPr>
          <p:nvPr/>
        </p:nvSpPr>
        <p:spPr>
          <a:xfrm>
            <a:off x="0" y="1268760"/>
            <a:ext cx="4679504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Это самый ранний портрет Лермонтова – 3-4 летнего ребенка, выполненный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неиз-вестным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художником, возможно крепостным.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5364088" y="5589240"/>
            <a:ext cx="3528392" cy="10081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1817 -1818 гг.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i="1" dirty="0" smtClean="0">
                <a:solidFill>
                  <a:srgbClr val="0070C0"/>
                </a:solidFill>
              </a:rPr>
              <a:t>Неизвестный художник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2"/>
            <a:ext cx="8496944" cy="504319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64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	</a:t>
            </a:r>
            <a:r>
              <a:rPr lang="ru-RU" sz="6000" i="1" dirty="0" smtClean="0">
                <a:solidFill>
                  <a:srgbClr val="002060"/>
                </a:solidFill>
              </a:rPr>
              <a:t>В 1818 году состоялась первая поездка на Кавказ. Мальчик побывал в </a:t>
            </a:r>
            <a:r>
              <a:rPr lang="ru-RU" sz="6000" i="1" dirty="0" err="1" smtClean="0">
                <a:solidFill>
                  <a:srgbClr val="002060"/>
                </a:solidFill>
              </a:rPr>
              <a:t>Шелкозаводске</a:t>
            </a:r>
            <a:r>
              <a:rPr lang="ru-RU" sz="6000" i="1" dirty="0" smtClean="0">
                <a:solidFill>
                  <a:srgbClr val="002060"/>
                </a:solidFill>
              </a:rPr>
              <a:t> и в </a:t>
            </a:r>
            <a:r>
              <a:rPr lang="ru-RU" sz="6000" i="1" dirty="0" err="1" smtClean="0">
                <a:solidFill>
                  <a:srgbClr val="002060"/>
                </a:solidFill>
              </a:rPr>
              <a:t>Горячеводске</a:t>
            </a:r>
            <a:r>
              <a:rPr lang="ru-RU" sz="6000" i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40000"/>
              </a:lnSpc>
            </a:pPr>
            <a:endParaRPr lang="ru-RU" sz="60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buNone/>
            </a:pPr>
            <a:r>
              <a:rPr lang="ru-RU" sz="6000" i="1" dirty="0" smtClean="0">
                <a:solidFill>
                  <a:srgbClr val="002060"/>
                </a:solidFill>
              </a:rPr>
              <a:t>	После возвращения с Кавказа они уехали из Пензы в Тарханы, и стали жить в новом доме, который отстроили за время пребывания их в Пензе и на Кавказе.</a:t>
            </a:r>
          </a:p>
          <a:p>
            <a:pPr algn="just"/>
            <a:endParaRPr lang="ru-RU" sz="64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	</a:t>
            </a:r>
            <a:endParaRPr lang="ru-RU" sz="6400" dirty="0"/>
          </a:p>
        </p:txBody>
      </p:sp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748464" cy="504319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40000"/>
              </a:lnSpc>
              <a:buNone/>
            </a:pPr>
            <a:r>
              <a:rPr lang="ru-RU" dirty="0" smtClean="0"/>
              <a:t>	</a:t>
            </a:r>
            <a:r>
              <a:rPr lang="ru-RU" sz="8000" i="1" dirty="0" smtClean="0">
                <a:solidFill>
                  <a:srgbClr val="002060"/>
                </a:solidFill>
              </a:rPr>
              <a:t>По-тогдашнему обычаю Мишу долгое время одевали в длинное платьице, в котором он был похож на девочку. Но однажды он долго рассматривал себя в зеркале, и наконец, объявил, что желает чтобы его одевали как взрослого. 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	Он был избалованный, своевольный ребенок. Он умел прикрикнуть на непослушного лакея; приняв гордый вид, умел с презреньем улыбнуться на лесть... ключницы. 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	У Миши была бонна (няня-учительница) — немка Христина Осиповна, которая говорила с ним по-немецки и звала его </a:t>
            </a:r>
            <a:r>
              <a:rPr lang="ru-RU" sz="8000" i="1" dirty="0" err="1" smtClean="0">
                <a:solidFill>
                  <a:srgbClr val="002060"/>
                </a:solidFill>
              </a:rPr>
              <a:t>Михелем</a:t>
            </a:r>
            <a:r>
              <a:rPr lang="ru-RU" sz="8000" i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endParaRPr lang="ru-RU" sz="6400" dirty="0"/>
          </a:p>
        </p:txBody>
      </p:sp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676456" cy="432048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40000"/>
              </a:lnSpc>
              <a:buNone/>
            </a:pPr>
            <a:r>
              <a:rPr lang="ru-RU" dirty="0" smtClean="0"/>
              <a:t>	</a:t>
            </a:r>
            <a:r>
              <a:rPr lang="ru-RU" sz="3800" i="1" dirty="0" smtClean="0">
                <a:solidFill>
                  <a:srgbClr val="002060"/>
                </a:solidFill>
              </a:rPr>
              <a:t>Когда Лермонтову было пять лет, он с бабушкой ездил в Москву. Там он побывал в настоящем театре, где видел представление оперы «Князь Невидимка, или </a:t>
            </a:r>
            <a:r>
              <a:rPr lang="ru-RU" sz="3800" i="1" dirty="0" err="1" smtClean="0">
                <a:solidFill>
                  <a:srgbClr val="002060"/>
                </a:solidFill>
              </a:rPr>
              <a:t>Личардо</a:t>
            </a:r>
            <a:r>
              <a:rPr lang="ru-RU" sz="3800" i="1" dirty="0" smtClean="0">
                <a:solidFill>
                  <a:srgbClr val="002060"/>
                </a:solidFill>
              </a:rPr>
              <a:t> волшебник», и в зверинце. Видел дом, в котором родился.</a:t>
            </a:r>
          </a:p>
          <a:p>
            <a:pPr>
              <a:buNone/>
            </a:pPr>
            <a:r>
              <a:rPr lang="ru-RU" sz="3800" dirty="0" smtClean="0"/>
              <a:t>	</a:t>
            </a:r>
            <a:endParaRPr lang="ru-RU" sz="3800" b="1" i="1" dirty="0" smtClean="0">
              <a:solidFill>
                <a:srgbClr val="006600"/>
              </a:solidFill>
            </a:endParaRPr>
          </a:p>
          <a:p>
            <a:pPr>
              <a:lnSpc>
                <a:spcPct val="140000"/>
              </a:lnSpc>
              <a:buNone/>
            </a:pPr>
            <a:r>
              <a:rPr lang="ru-RU" sz="3800" dirty="0" smtClean="0"/>
              <a:t>	</a:t>
            </a:r>
            <a:r>
              <a:rPr lang="ru-RU" sz="3800" i="1" dirty="0" smtClean="0">
                <a:solidFill>
                  <a:srgbClr val="002060"/>
                </a:solidFill>
              </a:rPr>
              <a:t>В шесть лет Миша научился читать по стихам Жуковского.</a:t>
            </a:r>
          </a:p>
          <a:p>
            <a:pPr algn="just"/>
            <a:endParaRPr lang="ru-RU" sz="6400" dirty="0"/>
          </a:p>
        </p:txBody>
      </p:sp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2"/>
          <p:cNvSpPr txBox="1">
            <a:spLocks/>
          </p:cNvSpPr>
          <p:nvPr/>
        </p:nvSpPr>
        <p:spPr>
          <a:xfrm>
            <a:off x="179512" y="2420888"/>
            <a:ext cx="4752528" cy="22322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/>
              <a:t>	</a:t>
            </a:r>
            <a:r>
              <a:rPr lang="ru-RU" sz="2400" b="1" i="1" dirty="0" smtClean="0">
                <a:solidFill>
                  <a:srgbClr val="002060"/>
                </a:solidFill>
              </a:rPr>
              <a:t>Лермонтов в детстве.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1820-1822.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  Неизвестный художник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 descr="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83933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8424936" cy="4853136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None/>
            </a:pPr>
            <a:r>
              <a:rPr lang="ru-RU" b="1" dirty="0" smtClean="0"/>
              <a:t>	</a:t>
            </a:r>
          </a:p>
          <a:p>
            <a:pPr algn="just">
              <a:lnSpc>
                <a:spcPct val="130000"/>
              </a:lnSpc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3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	Миша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играл на скрипке и рояле, был силён в математике и шахматах, знал три языка, прекрасно рисовал (около 400 работ), с 10 лет сочинял пьесы для домашнего театра.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8424936" cy="4853136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None/>
            </a:pPr>
            <a:r>
              <a:rPr lang="ru-RU" b="1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064896" cy="493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В доме постоянно жили мальчики - сверстники, дети родственников и соседей. Они вместе с деревенскими ребятами играли, строили и брали штурмом снежные крепости, скакали верхом. В летнее время рыли окопы и устраивали потешные бои на манер Петра I. Часами пропадали в лесу и на речке. Во всех играх Лермонтов - командир, неистощимый на выдумки. Его любят за прямоту, настойчивость, верность в дружбе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0" y="1600201"/>
            <a:ext cx="5076056" cy="204482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40000"/>
              </a:lnSpc>
              <a:buNone/>
            </a:pPr>
            <a:r>
              <a:rPr lang="ru-RU" sz="2800" b="1" dirty="0" smtClean="0"/>
              <a:t>	</a:t>
            </a:r>
            <a:endParaRPr lang="ru-RU" sz="42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buNone/>
            </a:pPr>
            <a:r>
              <a:rPr lang="ru-RU" sz="4200" b="1" i="1" dirty="0" smtClean="0">
                <a:solidFill>
                  <a:srgbClr val="002060"/>
                </a:solidFill>
              </a:rPr>
              <a:t>	</a:t>
            </a:r>
            <a:r>
              <a:rPr lang="ru-RU" sz="8000" b="1" i="1" dirty="0" smtClean="0">
                <a:solidFill>
                  <a:srgbClr val="002060"/>
                </a:solidFill>
              </a:rPr>
              <a:t> 1827.</a:t>
            </a:r>
            <a:r>
              <a:rPr lang="ru-RU" sz="8000" i="1" dirty="0" smtClean="0">
                <a:solidFill>
                  <a:srgbClr val="002060"/>
                </a:solidFill>
              </a:rPr>
              <a:t> Переезд в Москву; подготовка к поступлению в Благородный пансион </a:t>
            </a:r>
            <a:r>
              <a:rPr lang="ru-RU" sz="8000" i="1" dirty="0" err="1" smtClean="0">
                <a:solidFill>
                  <a:srgbClr val="002060"/>
                </a:solidFill>
              </a:rPr>
              <a:t>Мос-ковского</a:t>
            </a:r>
            <a:r>
              <a:rPr lang="ru-RU" sz="8000" i="1" dirty="0" smtClean="0">
                <a:solidFill>
                  <a:srgbClr val="002060"/>
                </a:solidFill>
              </a:rPr>
              <a:t> университета. 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	В 1828 год - принят в </a:t>
            </a:r>
            <a:r>
              <a:rPr lang="en-US" sz="8000" b="1" i="1" dirty="0" smtClean="0">
                <a:solidFill>
                  <a:srgbClr val="002060"/>
                </a:solidFill>
              </a:rPr>
              <a:t>IV</a:t>
            </a:r>
            <a:r>
              <a:rPr lang="ru-RU" sz="8000" b="1" i="1" dirty="0" smtClean="0">
                <a:solidFill>
                  <a:srgbClr val="002060"/>
                </a:solidFill>
              </a:rPr>
              <a:t> класс Московского университетского благородного пансиона. 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	16 апреля 1830 года  закончил  пансион.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6000" b="1" i="1" dirty="0" smtClean="0">
                <a:solidFill>
                  <a:srgbClr val="002060"/>
                </a:solidFill>
              </a:rPr>
              <a:t>	</a:t>
            </a:r>
            <a:endParaRPr lang="ru-RU" sz="60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buNone/>
            </a:pPr>
            <a:endParaRPr lang="ru-RU" sz="4200" b="1" i="1" dirty="0" smtClean="0">
              <a:solidFill>
                <a:srgbClr val="002060"/>
              </a:solidFill>
            </a:endParaRPr>
          </a:p>
          <a:p>
            <a:endParaRPr lang="ru-RU" sz="4200" dirty="0"/>
          </a:p>
        </p:txBody>
      </p:sp>
      <p:sp>
        <p:nvSpPr>
          <p:cNvPr id="8" name="Текст 8"/>
          <p:cNvSpPr txBox="1">
            <a:spLocks/>
          </p:cNvSpPr>
          <p:nvPr/>
        </p:nvSpPr>
        <p:spPr>
          <a:xfrm>
            <a:off x="179512" y="5157192"/>
            <a:ext cx="8280920" cy="1512168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4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7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Первые литературные опыты («Осень»,</a:t>
            </a:r>
            <a:r>
              <a:rPr kumimoji="0" lang="ru-RU" sz="74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«Кавказский пленник»)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пансио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71638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5733256"/>
            <a:ext cx="2305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404664"/>
            <a:ext cx="547260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Имя при рождении: </a:t>
            </a:r>
            <a:r>
              <a:rPr lang="ru-RU" sz="1600" i="1" dirty="0" smtClean="0">
                <a:latin typeface="Arial Black" pitchFamily="34" charset="0"/>
              </a:rPr>
              <a:t>Михаил Юрьевич Лермонтов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Дата рождения:</a:t>
            </a:r>
            <a:r>
              <a:rPr lang="ru-RU" i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>15 октября 1814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Место рождения:</a:t>
            </a:r>
            <a:r>
              <a:rPr lang="ru-RU" i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>Москва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Дата смерти: </a:t>
            </a:r>
            <a:r>
              <a:rPr lang="ru-RU" i="1" dirty="0" smtClean="0">
                <a:latin typeface="Arial Black" pitchFamily="34" charset="0"/>
              </a:rPr>
              <a:t>27 июля 1841 (26 лет)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Место смерти: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>Пятигорск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Гражданство: </a:t>
            </a:r>
            <a:r>
              <a:rPr lang="ru-RU" i="1" dirty="0" smtClean="0">
                <a:latin typeface="Arial Black" pitchFamily="34" charset="0"/>
              </a:rPr>
              <a:t>Российская империя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Род деятельности:</a:t>
            </a:r>
            <a:r>
              <a:rPr lang="ru-RU" i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>поэт, прозаик, художник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Годы творчества:</a:t>
            </a:r>
            <a:r>
              <a:rPr lang="ru-RU" i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>1828—1841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Направление: </a:t>
            </a:r>
            <a:r>
              <a:rPr lang="ru-RU" i="1" dirty="0" smtClean="0">
                <a:latin typeface="Arial Black" pitchFamily="34" charset="0"/>
              </a:rPr>
              <a:t>романтизм</a:t>
            </a:r>
          </a:p>
          <a:p>
            <a:endParaRPr lang="ru-RU" sz="800" i="1" dirty="0" smtClean="0"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Жанр:</a:t>
            </a:r>
            <a:r>
              <a:rPr lang="ru-RU" i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>лирика</a:t>
            </a:r>
          </a:p>
          <a:p>
            <a:endParaRPr lang="ru-RU" sz="800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Язык произведений: </a:t>
            </a:r>
            <a:r>
              <a:rPr lang="ru-RU" i="1" dirty="0" smtClean="0">
                <a:latin typeface="Arial Black" pitchFamily="34" charset="0"/>
              </a:rPr>
              <a:t>русский</a:t>
            </a:r>
          </a:p>
          <a:p>
            <a:endParaRPr lang="ru-RU" sz="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Подпись:</a:t>
            </a:r>
            <a:endParaRPr lang="en-US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256px-Mikhail_lermont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2952328" cy="4896544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9512" y="2924944"/>
            <a:ext cx="8352928" cy="352839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2800" b="1" dirty="0" smtClean="0"/>
              <a:t>	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	</a:t>
            </a:r>
            <a:r>
              <a:rPr lang="ru-RU" sz="4300" i="1" dirty="0" smtClean="0">
                <a:solidFill>
                  <a:srgbClr val="002060"/>
                </a:solidFill>
              </a:rPr>
              <a:t>В 1830 году - поступил в Московский университет на нравственно-политическое отделение.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4300" i="1" dirty="0" smtClean="0">
                <a:solidFill>
                  <a:srgbClr val="002060"/>
                </a:solidFill>
              </a:rPr>
              <a:t>	1831год - первая публикация в печати (стихотворение "Весна"). Смерть отца.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4300" i="1" dirty="0" smtClean="0">
                <a:solidFill>
                  <a:srgbClr val="002060"/>
                </a:solidFill>
              </a:rPr>
              <a:t>	В 1832  - после столкновения с реакционной профессурой покидает Московский университет по собственному прошению с желанием поступить в императорский Санкт-Петербургский университет.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1556792"/>
            <a:ext cx="4680520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«Он садился постоянно на одном</a:t>
            </a:r>
          </a:p>
          <a:p>
            <a:pPr algn="ctr"/>
            <a:r>
              <a:rPr lang="ru-RU" b="1" i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месте, отдельно от других…, </a:t>
            </a:r>
          </a:p>
          <a:p>
            <a:pPr algn="ctr"/>
            <a:r>
              <a:rPr lang="ru-RU" b="1" i="1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углубясь</a:t>
            </a:r>
            <a:r>
              <a:rPr lang="ru-RU" b="1" i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чтение принесенной</a:t>
            </a:r>
          </a:p>
          <a:p>
            <a:pPr algn="ctr"/>
            <a:r>
              <a:rPr lang="ru-RU" b="1" i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книги, не слушая лекции»</a:t>
            </a:r>
          </a:p>
          <a:p>
            <a:pPr algn="r"/>
            <a:r>
              <a:rPr lang="ru-RU" b="1" i="1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Вистенгоф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2 слайд 21.mp4">
            <a:hlinkClick r:id="" action="ppaction://media"/>
          </p:cNvPr>
          <p:cNvPicPr>
            <a:picLocks noGrp="1" noRot="1" noChangeAspect="1"/>
          </p:cNvPicPr>
          <p:nvPr>
            <p:ph sz="quarter" idx="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pic>
        <p:nvPicPr>
          <p:cNvPr id="8" name="Picture 4" descr="Л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l="1891" r="1656" b="1450"/>
          <a:stretch>
            <a:fillRect/>
          </a:stretch>
        </p:blipFill>
        <p:spPr bwMode="auto">
          <a:xfrm>
            <a:off x="179512" y="1611947"/>
            <a:ext cx="3604833" cy="4985406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419872" y="1916832"/>
            <a:ext cx="5508104" cy="3343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i="1" dirty="0" smtClean="0">
                <a:solidFill>
                  <a:schemeClr val="bg1"/>
                </a:solidFill>
              </a:rPr>
              <a:t>     </a:t>
            </a:r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Свободное время отдаёт литературе.</a:t>
            </a:r>
          </a:p>
          <a:p>
            <a:pPr marL="342900" lvl="0" indent="-342900"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1832. Стихотворение «Парус»</a:t>
            </a:r>
          </a:p>
          <a:p>
            <a:pPr marL="342900" lvl="0" indent="-342900"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1832-1834. </a:t>
            </a:r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Созданы поэмы "Моряк", "Хаджи-Абрек", "Казначейша". </a:t>
            </a:r>
          </a:p>
          <a:p>
            <a:pPr marL="342900" lvl="0" indent="-342900" algn="ctr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4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0" y="908720"/>
            <a:ext cx="5076056" cy="52565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	 </a:t>
            </a:r>
          </a:p>
          <a:p>
            <a:pPr algn="just">
              <a:lnSpc>
                <a:spcPct val="120000"/>
              </a:lnSpc>
              <a:buNone/>
            </a:pPr>
            <a:endParaRPr lang="ru-RU" sz="22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6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	Лермонтов ломает себя. Подгоняет к своей невоенной внешности мундир, старается стать настоящим бесшабашным гусаром.</a:t>
            </a: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Picture 7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3083570" cy="376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5517232"/>
            <a:ext cx="4824536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Лермонтов в вицмундире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лейб-гвардии Гусарского полка. 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1834. Художник Ф.О. </a:t>
            </a:r>
            <a:r>
              <a:rPr lang="ru-RU" b="1" i="1" dirty="0" err="1" smtClean="0">
                <a:solidFill>
                  <a:srgbClr val="0070C0"/>
                </a:solidFill>
              </a:rPr>
              <a:t>Будкин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0" y="908720"/>
            <a:ext cx="5148064" cy="594928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	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22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	</a:t>
            </a:r>
            <a:r>
              <a:rPr lang="ru-RU" sz="2600" b="1" i="1" dirty="0" smtClean="0">
                <a:solidFill>
                  <a:srgbClr val="002060"/>
                </a:solidFill>
              </a:rPr>
              <a:t>Первое появление Лермонтова в печати относится к 1835 году, когда один из его товарищей, без его ведома, отдал повесть «Хаджи-Абрек» в «Библиотеку для чтения». Повесть имела успех.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	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feb-web.ru/feb/lermont/pictures/bl1-017-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436096" y="1628800"/>
            <a:ext cx="3240364" cy="47957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-108520" y="1412776"/>
            <a:ext cx="4464496" cy="511256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	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	В декабре 1835 и весной 1836 года у Лермонтова был отпуск, который он  провел в Тарханах. В</a:t>
            </a:r>
            <a:r>
              <a:rPr lang="ru-RU" sz="2200" i="1" dirty="0" smtClean="0">
                <a:solidFill>
                  <a:srgbClr val="002060"/>
                </a:solidFill>
              </a:rPr>
              <a:t>о время этого отпуска были написаны драма "Два брата" и новая редакция "Маскарада" ("</a:t>
            </a:r>
            <a:r>
              <a:rPr lang="ru-RU" sz="2200" i="1" dirty="0" err="1" smtClean="0">
                <a:solidFill>
                  <a:srgbClr val="002060"/>
                </a:solidFill>
              </a:rPr>
              <a:t>Арбенин</a:t>
            </a:r>
            <a:r>
              <a:rPr lang="ru-RU" sz="2200" i="1" dirty="0" smtClean="0">
                <a:solidFill>
                  <a:srgbClr val="002060"/>
                </a:solidFill>
              </a:rPr>
              <a:t>").</a:t>
            </a: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rpp.nashaucheba.ru/pars_docs/refs/41/40635/img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406818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419872" cy="417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2492896"/>
            <a:ext cx="51845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i="1" dirty="0" smtClean="0">
                <a:solidFill>
                  <a:srgbClr val="002060"/>
                </a:solidFill>
              </a:rPr>
              <a:t>1837, февраль.</a:t>
            </a:r>
            <a:r>
              <a:rPr lang="ru-RU" sz="2200" i="1" dirty="0" smtClean="0">
                <a:solidFill>
                  <a:srgbClr val="002060"/>
                </a:solidFill>
              </a:rPr>
              <a:t> Дуэль и смерть Александра </a:t>
            </a:r>
            <a:r>
              <a:rPr lang="ru-RU" sz="2200" i="1" dirty="0" err="1" smtClean="0">
                <a:solidFill>
                  <a:srgbClr val="002060"/>
                </a:solidFill>
              </a:rPr>
              <a:t>Сергееви-ча</a:t>
            </a:r>
            <a:r>
              <a:rPr lang="ru-RU" sz="2200" i="1" dirty="0" smtClean="0">
                <a:solidFill>
                  <a:srgbClr val="002060"/>
                </a:solidFill>
              </a:rPr>
              <a:t> Пушкина.</a:t>
            </a:r>
          </a:p>
          <a:p>
            <a:pPr algn="just">
              <a:lnSpc>
                <a:spcPct val="150000"/>
              </a:lnSpc>
            </a:pPr>
            <a:r>
              <a:rPr lang="ru-RU" sz="2200" i="1" dirty="0" smtClean="0">
                <a:solidFill>
                  <a:srgbClr val="002060"/>
                </a:solidFill>
              </a:rPr>
              <a:t>Лермонтов  создает </a:t>
            </a:r>
            <a:r>
              <a:rPr lang="ru-RU" sz="2200" i="1" dirty="0" err="1" smtClean="0">
                <a:solidFill>
                  <a:srgbClr val="002060"/>
                </a:solidFill>
              </a:rPr>
              <a:t>стихотво-рение</a:t>
            </a:r>
            <a:r>
              <a:rPr lang="ru-RU" sz="2200" i="1" dirty="0" smtClean="0">
                <a:solidFill>
                  <a:srgbClr val="002060"/>
                </a:solidFill>
              </a:rPr>
              <a:t> "Смерть поэта"</a:t>
            </a:r>
            <a:endParaRPr lang="ru-RU" sz="2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7 Клип к стихотворению М.Ю.Лермонтова Смерть поэ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im0-tub-ru.yandex.net/i?id=a6687f5f7ef03ad334fa29c5dcaf4f3d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116891" cy="2420887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d873d6e4b8ceb53390fdca2b9cd56ae2-l&amp;n=13"/>
          <p:cNvPicPr>
            <a:picLocks noChangeAspect="1" noChangeArrowheads="1"/>
          </p:cNvPicPr>
          <p:nvPr/>
        </p:nvPicPr>
        <p:blipFill>
          <a:blip r:embed="rId5" cstate="print"/>
          <a:srcRect r="1963"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1268760"/>
            <a:ext cx="6192688" cy="5400600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buNone/>
            </a:pPr>
            <a:endParaRPr lang="ru-RU" sz="1900" i="1" dirty="0" smtClean="0">
              <a:latin typeface="Times New Roman" pitchFamily="18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	</a:t>
            </a:r>
            <a:r>
              <a:rPr lang="ru-RU" sz="1900" u="sng" dirty="0" smtClean="0">
                <a:solidFill>
                  <a:srgbClr val="002060"/>
                </a:solidFill>
              </a:rPr>
              <a:t>А.П. </a:t>
            </a:r>
            <a:r>
              <a:rPr lang="ru-RU" sz="1900" u="sng" dirty="0" err="1" smtClean="0">
                <a:solidFill>
                  <a:srgbClr val="002060"/>
                </a:solidFill>
              </a:rPr>
              <a:t>Шан-Гирей</a:t>
            </a:r>
            <a:r>
              <a:rPr lang="ru-RU" sz="1900" dirty="0" smtClean="0">
                <a:solidFill>
                  <a:srgbClr val="002060"/>
                </a:solidFill>
              </a:rPr>
              <a:t>, троюродный брат поэта, вспоминал: </a:t>
            </a:r>
            <a:r>
              <a:rPr lang="ru-RU" sz="1900" i="1" dirty="0" smtClean="0">
                <a:solidFill>
                  <a:srgbClr val="002060"/>
                </a:solidFill>
              </a:rPr>
              <a:t>«В январе 1837 г. мы все были внезапно поражены слухом о смерти  Пушкина &lt;…&gt; Лермонтов не был лично знаком с Пушкиным, но мог и умел ценить его. Под свежим ещё влиянием истинного горя и негодования, возбуждённым в нем святотатственным убийством, он, в один присест, написал несколько строф, разнесшихся в два дня по всему городу».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62597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864475" y="14827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8" name="Содержимое 3" descr="0001-002-Tvorchestvo-Tvorchestvo-M.JU.Lermont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Никола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>
          <a:xfrm>
            <a:off x="323528" y="1749327"/>
            <a:ext cx="3888432" cy="4218277"/>
          </a:xfrm>
          <a:prstGeom prst="rect">
            <a:avLst/>
          </a:prstGeom>
          <a:ln w="76200" cmpd="dbl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484784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Приятные стихи, нечего сказать; я послал &lt;…&gt; осмотреть бумаги Лермонтова &lt;…&gt;. Пока что я велел старшему медику гвардейского корпуса посетить этого господина и удостовериться, не помешан ли он; а затем мы поступим с ним согласно закону».     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		</a:t>
            </a:r>
            <a:r>
              <a:rPr lang="ru-RU" b="1" dirty="0" smtClean="0">
                <a:solidFill>
                  <a:srgbClr val="002060"/>
                </a:solidFill>
              </a:rPr>
              <a:t>Николай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554162"/>
            <a:ext cx="5112568" cy="46831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	</a:t>
            </a:r>
            <a:r>
              <a:rPr lang="ru-RU" sz="2000" i="1" dirty="0" smtClean="0">
                <a:solidFill>
                  <a:srgbClr val="002060"/>
                </a:solidFill>
              </a:rPr>
              <a:t>В конце февраля поэт был арестован и пробыл несколько дней под арестом в Главном штабе. Затем он был переведен из гвардейского Гусарского полка в Нижегородский драгунский полк и начал готовиться к отъезду.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	Полк этот находился на Кавказе, где шла война с горцами.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	1837, 19 марта.</a:t>
            </a:r>
            <a:r>
              <a:rPr lang="ru-RU" sz="2000" i="1" dirty="0" smtClean="0">
                <a:solidFill>
                  <a:srgbClr val="002060"/>
                </a:solidFill>
              </a:rPr>
              <a:t> Отъезд на Кавказ.</a:t>
            </a:r>
          </a:p>
          <a:p>
            <a:endParaRPr lang="ru-RU" dirty="0"/>
          </a:p>
        </p:txBody>
      </p:sp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pic>
        <p:nvPicPr>
          <p:cNvPr id="5" name="Picture 4" descr="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227388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9512" y="2060848"/>
            <a:ext cx="8640960" cy="460851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600" i="1" dirty="0" smtClean="0">
                <a:solidFill>
                  <a:srgbClr val="002060"/>
                </a:solidFill>
              </a:rPr>
              <a:t>Михаил Юрьевич Лермонтов родился в ночь со 2 на 3 октября 1814 года. Родился он в Москве, в доме у Красных ворот.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	При рождении повивальная бабка предсказала ему: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 	 — Зато могу сказать про новорожденного: помяните мое слово, будут у него две жены, а сам он будет великий человек.</a:t>
            </a:r>
          </a:p>
          <a:p>
            <a:pPr algn="just">
              <a:lnSpc>
                <a:spcPct val="140000"/>
              </a:lnSpc>
            </a:pPr>
            <a:endParaRPr lang="ru-RU" sz="11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buNone/>
            </a:pPr>
            <a:r>
              <a:rPr lang="ru-RU" sz="3100" i="1" dirty="0" smtClean="0">
                <a:solidFill>
                  <a:srgbClr val="002060"/>
                </a:solidFill>
              </a:rPr>
              <a:t>	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 слайд 30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88640"/>
            <a:ext cx="882047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  Первое  пребывание  на  Кавказе  оказало</a:t>
            </a: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 большое  влияние  на  творчество  Лермонтова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ЕМНОГО ЛЕТ ТОМУ НАЗАД, ТАМ,ГДЕ,СЛИВАЯСЯ ,ШУМЯТ,ОБНЯВШИСЬ,БУДТО ДВЕ СЕСТРЫ, СТРУИ АРАГВЫ И КУРЫ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t="9615" b="7692"/>
          <a:stretch>
            <a:fillRect/>
          </a:stretch>
        </p:blipFill>
        <p:spPr>
          <a:xfrm>
            <a:off x="1763688" y="3140967"/>
            <a:ext cx="5770687" cy="353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67744" y="1484784"/>
            <a:ext cx="6624736" cy="154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НЕМНОГО ЛЕТ ТОМУ НАЗАД, ТАМ,ГДЕ,СЛИВАЯСЯ ,ШУМЯТ,</a:t>
            </a:r>
          </a:p>
          <a:p>
            <a:pPr>
              <a:lnSpc>
                <a:spcPct val="12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ОБНЯВШИСЬ,БУДТО ДВЕ СЕСТРЫ, </a:t>
            </a:r>
          </a:p>
          <a:p>
            <a:pPr>
              <a:lnSpc>
                <a:spcPct val="12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СТРУИ АРАГВЫ И КУРЫ…</a:t>
            </a:r>
            <a:endParaRPr lang="en-US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1628800"/>
            <a:ext cx="5688632" cy="4968552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algn="just">
              <a:lnSpc>
                <a:spcPct val="140000"/>
              </a:lnSpc>
              <a:defRPr/>
            </a:pPr>
            <a:r>
              <a:rPr lang="ru-RU" sz="5500" b="1" i="1" dirty="0" smtClean="0">
                <a:solidFill>
                  <a:srgbClr val="002060"/>
                </a:solidFill>
              </a:rPr>
              <a:t>1837, 1 ноября.</a:t>
            </a:r>
            <a:r>
              <a:rPr lang="ru-RU" sz="5500" i="1" dirty="0" smtClean="0">
                <a:solidFill>
                  <a:srgbClr val="002060"/>
                </a:solidFill>
              </a:rPr>
              <a:t> Благодаря хлопотам бабушки переведен в Гродненский гусарский полк, расположенный между Петербургом и Новгородом.</a:t>
            </a:r>
          </a:p>
          <a:p>
            <a:pPr algn="just">
              <a:lnSpc>
                <a:spcPct val="140000"/>
              </a:lnSpc>
            </a:pPr>
            <a:r>
              <a:rPr lang="ru-RU" sz="5500" b="1" i="1" dirty="0" smtClean="0">
                <a:solidFill>
                  <a:srgbClr val="002060"/>
                </a:solidFill>
              </a:rPr>
              <a:t>1838, весна.</a:t>
            </a:r>
            <a:r>
              <a:rPr lang="ru-RU" sz="5500" i="1" dirty="0" smtClean="0">
                <a:solidFill>
                  <a:srgbClr val="002060"/>
                </a:solidFill>
              </a:rPr>
              <a:t> Переведен в лейб-гвардию гусарского полка под Царское Село.</a:t>
            </a:r>
          </a:p>
          <a:p>
            <a:pPr algn="just">
              <a:lnSpc>
                <a:spcPct val="140000"/>
              </a:lnSpc>
            </a:pPr>
            <a:r>
              <a:rPr lang="ru-RU" sz="5500" b="1" i="1" dirty="0" smtClean="0">
                <a:solidFill>
                  <a:srgbClr val="002060"/>
                </a:solidFill>
              </a:rPr>
              <a:t>1839. </a:t>
            </a:r>
            <a:r>
              <a:rPr lang="ru-RU" sz="5500" i="1" dirty="0" smtClean="0">
                <a:solidFill>
                  <a:srgbClr val="002060"/>
                </a:solidFill>
              </a:rPr>
              <a:t>Произведён из корнетов в поручики. </a:t>
            </a:r>
            <a:endParaRPr lang="ru-RU" sz="5500" b="1" i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sz="55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ru-RU" sz="5500" b="1" i="1" dirty="0" smtClean="0">
                <a:solidFill>
                  <a:srgbClr val="002060"/>
                </a:solidFill>
              </a:rPr>
              <a:t>1839.</a:t>
            </a:r>
            <a:r>
              <a:rPr lang="ru-RU" sz="5500" i="1" dirty="0" smtClean="0">
                <a:solidFill>
                  <a:srgbClr val="002060"/>
                </a:solidFill>
              </a:rPr>
              <a:t> Появляются в печати лирические ("Дума", "Поэт", "Ветка Палестины", "Узник", "Не верь себе" и др.) и прозаические ("Бэла", "Фаталист") произведения.</a:t>
            </a:r>
            <a:r>
              <a:rPr lang="ru-RU" sz="5500" dirty="0" smtClean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5500" dirty="0" smtClean="0">
                <a:latin typeface="Times New Roman" pitchFamily="18" charset="0"/>
              </a:rPr>
              <a:t>                           </a:t>
            </a:r>
            <a:endParaRPr lang="ru-RU" sz="55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</a:pPr>
            <a:endParaRPr lang="ru-RU" sz="32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http://www.surbor.ru/dict/read_files/i_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888167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516216" y="5013176"/>
            <a:ext cx="2267744" cy="122413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Лермонтов. Автопортрет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203848" y="1268760"/>
            <a:ext cx="5760640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algn="just">
              <a:lnSpc>
                <a:spcPct val="140000"/>
              </a:lnSpc>
              <a:defRPr/>
            </a:pPr>
            <a:r>
              <a:rPr lang="ru-RU" i="1" dirty="0" smtClean="0">
                <a:solidFill>
                  <a:srgbClr val="002060"/>
                </a:solidFill>
              </a:rPr>
              <a:t>16 февраля 1840 г. на балу у графини </a:t>
            </a:r>
            <a:r>
              <a:rPr lang="ru-RU" i="1" dirty="0" err="1" smtClean="0">
                <a:solidFill>
                  <a:srgbClr val="002060"/>
                </a:solidFill>
              </a:rPr>
              <a:t>Лаваль</a:t>
            </a:r>
            <a:r>
              <a:rPr lang="ru-RU" i="1" dirty="0" smtClean="0">
                <a:solidFill>
                  <a:srgbClr val="002060"/>
                </a:solidFill>
              </a:rPr>
              <a:t> произошла ссора Лермонтова с Эрнестом </a:t>
            </a:r>
            <a:r>
              <a:rPr lang="ru-RU" i="1" dirty="0" err="1" smtClean="0">
                <a:solidFill>
                  <a:srgbClr val="002060"/>
                </a:solidFill>
              </a:rPr>
              <a:t>Барантом</a:t>
            </a:r>
            <a:r>
              <a:rPr lang="ru-RU" i="1" dirty="0" smtClean="0">
                <a:solidFill>
                  <a:srgbClr val="002060"/>
                </a:solidFill>
              </a:rPr>
              <a:t>, сыном французского посла при дворе Николая I.</a:t>
            </a:r>
          </a:p>
          <a:p>
            <a:pPr algn="just">
              <a:lnSpc>
                <a:spcPct val="140000"/>
              </a:lnSpc>
              <a:defRPr/>
            </a:pPr>
            <a:r>
              <a:rPr lang="ru-RU" i="1" dirty="0" smtClean="0">
                <a:solidFill>
                  <a:srgbClr val="002060"/>
                </a:solidFill>
              </a:rPr>
              <a:t>Ссора закончилась дуэлью что привело к аресту и переводу в </a:t>
            </a:r>
            <a:r>
              <a:rPr lang="ru-RU" i="1" dirty="0" err="1" smtClean="0">
                <a:solidFill>
                  <a:srgbClr val="002060"/>
                </a:solidFill>
              </a:rPr>
              <a:t>Тенгинский</a:t>
            </a:r>
            <a:r>
              <a:rPr lang="ru-RU" i="1" dirty="0" smtClean="0">
                <a:solidFill>
                  <a:srgbClr val="002060"/>
                </a:solidFill>
              </a:rPr>
              <a:t> пехотный полк.</a:t>
            </a:r>
          </a:p>
          <a:p>
            <a:pPr algn="just">
              <a:lnSpc>
                <a:spcPct val="140000"/>
              </a:lnSpc>
              <a:defRPr/>
            </a:pPr>
            <a:r>
              <a:rPr lang="ru-RU" i="1" dirty="0" smtClean="0">
                <a:solidFill>
                  <a:srgbClr val="002060"/>
                </a:solidFill>
              </a:rPr>
              <a:t>Лермонтов был сослан на Кавказ вторично.</a:t>
            </a:r>
          </a:p>
          <a:p>
            <a:pPr algn="just">
              <a:lnSpc>
                <a:spcPct val="140000"/>
              </a:lnSpc>
              <a:defRPr/>
            </a:pPr>
            <a:endParaRPr lang="ru-RU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5" descr="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772816"/>
            <a:ext cx="2808312" cy="38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орден за службу на Кавказ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3284984"/>
            <a:ext cx="1036712" cy="777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3920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3707904" y="1484784"/>
            <a:ext cx="5184576" cy="489654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14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В боевых действиях поэт проявлял незаурядную храбрость, </a:t>
            </a:r>
            <a:r>
              <a:rPr lang="ru-RU" sz="2400" dirty="0" smtClean="0">
                <a:solidFill>
                  <a:srgbClr val="002060"/>
                </a:solidFill>
              </a:rPr>
              <a:t>за что и был представлен к награждению  </a:t>
            </a:r>
            <a:r>
              <a:rPr lang="ru-RU" sz="2400" i="1" u="sng" dirty="0" smtClean="0">
                <a:solidFill>
                  <a:srgbClr val="002060"/>
                </a:solidFill>
              </a:rPr>
              <a:t>орденом</a:t>
            </a:r>
            <a:r>
              <a:rPr lang="ru-RU" sz="2400" dirty="0" smtClean="0">
                <a:solidFill>
                  <a:srgbClr val="002060"/>
                </a:solidFill>
              </a:rPr>
              <a:t>  и    </a:t>
            </a:r>
            <a:r>
              <a:rPr lang="ru-RU" sz="2400" i="1" u="sng" dirty="0" smtClean="0">
                <a:solidFill>
                  <a:srgbClr val="002060"/>
                </a:solidFill>
              </a:rPr>
              <a:t>золотой саблей</a:t>
            </a:r>
            <a:r>
              <a:rPr lang="ru-RU" sz="2400" dirty="0" smtClean="0">
                <a:solidFill>
                  <a:srgbClr val="002060"/>
                </a:solidFill>
              </a:rPr>
              <a:t>  с надписью «За храбрость».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defRPr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4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14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Однако царская немилость по-прежнему преследовала его: Николай I вычеркивал имя Лермонтова из наградных списков. </a:t>
            </a:r>
          </a:p>
          <a:p>
            <a:pPr algn="just">
              <a:lnSpc>
                <a:spcPct val="14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Хлопоты друзей и родных о переводе поэта в Петербург потерпели неудачу.</a:t>
            </a:r>
            <a:endParaRPr lang="ru-RU" sz="4000" i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18437" name="Picture 3" descr="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240360" cy="426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553075" y="265271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4Лермонтов И скучно, и грустн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 l="9027"/>
          <a:stretch>
            <a:fillRect/>
          </a:stretch>
        </p:blipFill>
        <p:spPr>
          <a:xfrm>
            <a:off x="-1" y="0"/>
            <a:ext cx="9155971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0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3779912" y="1412776"/>
            <a:ext cx="5040560" cy="54452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1841, январь.</a:t>
            </a:r>
            <a:r>
              <a:rPr lang="ru-RU" sz="2000" i="1" dirty="0" smtClean="0">
                <a:solidFill>
                  <a:srgbClr val="002060"/>
                </a:solidFill>
              </a:rPr>
              <a:t> Приезд в Москву, затем в Петербург во время двухмесячного отпуска, просьба об отставке.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	1841, март.</a:t>
            </a:r>
            <a:r>
              <a:rPr lang="ru-RU" sz="2000" i="1" dirty="0" smtClean="0">
                <a:solidFill>
                  <a:srgbClr val="002060"/>
                </a:solidFill>
              </a:rPr>
              <a:t> Возвращение на Кавказ; болезнь </a:t>
            </a:r>
            <a:r>
              <a:rPr lang="ru-RU" sz="2000" i="1" dirty="0" err="1" smtClean="0">
                <a:solidFill>
                  <a:srgbClr val="002060"/>
                </a:solidFill>
              </a:rPr>
              <a:t>останавли-вает</a:t>
            </a:r>
            <a:r>
              <a:rPr lang="ru-RU" sz="2000" i="1" dirty="0" smtClean="0">
                <a:solidFill>
                  <a:srgbClr val="002060"/>
                </a:solidFill>
              </a:rPr>
              <a:t> Лермонтова в Пятигорске, где он встречается с давним приятелем по Школе </a:t>
            </a:r>
            <a:r>
              <a:rPr lang="ru-RU" sz="2000" i="1" dirty="0" err="1" smtClean="0">
                <a:solidFill>
                  <a:srgbClr val="002060"/>
                </a:solidFill>
              </a:rPr>
              <a:t>гвардей-ских</a:t>
            </a:r>
            <a:r>
              <a:rPr lang="ru-RU" sz="2000" i="1" dirty="0" smtClean="0">
                <a:solidFill>
                  <a:srgbClr val="002060"/>
                </a:solidFill>
              </a:rPr>
              <a:t> прапорщиков Николаем Соломоновичем Мартыновым.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553075" y="265271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pic>
        <p:nvPicPr>
          <p:cNvPr id="106498" name="Picture 2" descr="http://er3ed.qrz.ru/lermontov/lermontov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359116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194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0" name="Picture 4" descr="http://www.hrono.ru/img/pisateli/lermontov_do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97861"/>
            <a:ext cx="9078670" cy="639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0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0" y="1268760"/>
            <a:ext cx="8784976" cy="165618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3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/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Через полтора месяца после приезда, 13 июля 1841, вечером, в доме Верзилиных (ныне д.9 по ул. </a:t>
            </a:r>
            <a:r>
              <a:rPr lang="ru-RU" sz="2000" i="1" dirty="0" err="1" smtClean="0">
                <a:solidFill>
                  <a:srgbClr val="002060"/>
                </a:solidFill>
              </a:rPr>
              <a:t>Буачидзе</a:t>
            </a:r>
            <a:r>
              <a:rPr lang="ru-RU" sz="2000" i="1" dirty="0" smtClean="0">
                <a:solidFill>
                  <a:srgbClr val="002060"/>
                </a:solidFill>
              </a:rPr>
              <a:t>; здесь теперь Музей-заповедник М.Ю. Лермонтова), где часто собиралась молодежь, развернулись роковые события.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553075" y="265271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pic>
        <p:nvPicPr>
          <p:cNvPr id="6" name="Picture 4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806183"/>
            <a:ext cx="5040560" cy="400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0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0" y="1484784"/>
            <a:ext cx="8892480" cy="496855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6400" i="1" dirty="0" smtClean="0">
                <a:solidFill>
                  <a:srgbClr val="002060"/>
                </a:solidFill>
              </a:rPr>
              <a:t>Князь С.В. Трубецкой играл на фортепьяно. Среди прочих в комнате был Л. С. Пушкин, брат поэта. Лермонтов сидел подле одной из дочерей хозяев дома. В комнату вошел Мартынов, одетый, по своему обыкновению, в щегольскую черкеску и с большим кинжалом у пояса, красивый и надменный. Но видно было, что он любуется собой, и это было смешно. Лермонтов, не терпевший ни малейшей фальши, при каждой встрече подтрунивал над </a:t>
            </a:r>
            <a:r>
              <a:rPr lang="ru-RU" sz="6400" i="1" dirty="0" err="1" smtClean="0">
                <a:solidFill>
                  <a:srgbClr val="002060"/>
                </a:solidFill>
              </a:rPr>
              <a:t>Мартышем</a:t>
            </a:r>
            <a:r>
              <a:rPr lang="ru-RU" sz="6400" i="1" dirty="0" smtClean="0">
                <a:solidFill>
                  <a:srgbClr val="002060"/>
                </a:solidFill>
              </a:rPr>
              <a:t>, как он его звал. Часто рисовал на него карикатуры, писал эпиграммы, однако все в границах дружеской шутки. И вот, когда Мартынов вошел в гостиную, Лермонтов, обратившись к своей соседке, сказал по-французски: </a:t>
            </a:r>
          </a:p>
          <a:p>
            <a:pPr algn="just">
              <a:lnSpc>
                <a:spcPct val="130000"/>
              </a:lnSpc>
              <a:buNone/>
              <a:defRPr/>
            </a:pPr>
            <a:r>
              <a:rPr lang="ru-RU" sz="6400" i="1" dirty="0" smtClean="0">
                <a:solidFill>
                  <a:srgbClr val="002060"/>
                </a:solidFill>
              </a:rPr>
              <a:t>	- Мадемуазель </a:t>
            </a:r>
            <a:r>
              <a:rPr lang="ru-RU" sz="6400" i="1" dirty="0" err="1" smtClean="0">
                <a:solidFill>
                  <a:srgbClr val="002060"/>
                </a:solidFill>
              </a:rPr>
              <a:t>Эмилия</a:t>
            </a:r>
            <a:r>
              <a:rPr lang="ru-RU" sz="6400" i="1" dirty="0" smtClean="0">
                <a:solidFill>
                  <a:srgbClr val="002060"/>
                </a:solidFill>
              </a:rPr>
              <a:t>, берегитесь - приближается свирепый горец. </a:t>
            </a:r>
            <a:br>
              <a:rPr lang="ru-RU" sz="6400" i="1" dirty="0" smtClean="0">
                <a:solidFill>
                  <a:srgbClr val="002060"/>
                </a:solidFill>
              </a:rPr>
            </a:br>
            <a:r>
              <a:rPr lang="ru-RU" sz="6400" i="1" dirty="0" smtClean="0">
                <a:solidFill>
                  <a:srgbClr val="002060"/>
                </a:solidFill>
              </a:rPr>
              <a:t>Хотя это было сказано тихо, но тут Трубецкой перестал играть, и слова "свирепый горец" прозвучали во всеуслышание. Позднее, когда все стали расходиться, Мартынов сказал Лермонтову: </a:t>
            </a:r>
          </a:p>
          <a:p>
            <a:pPr algn="just">
              <a:lnSpc>
                <a:spcPct val="130000"/>
              </a:lnSpc>
              <a:buNone/>
              <a:defRPr/>
            </a:pPr>
            <a:r>
              <a:rPr lang="ru-RU" sz="6400" i="1" dirty="0" smtClean="0">
                <a:solidFill>
                  <a:srgbClr val="002060"/>
                </a:solidFill>
              </a:rPr>
              <a:t>	- Господин Лермонтов, я много раз просил вас воздержаться от шуток на мой счет, по крайней мере - в присутствии женщин. </a:t>
            </a:r>
            <a:br>
              <a:rPr lang="ru-RU" sz="6400" i="1" dirty="0" smtClean="0">
                <a:solidFill>
                  <a:srgbClr val="002060"/>
                </a:solidFill>
              </a:rPr>
            </a:br>
            <a:r>
              <a:rPr lang="ru-RU" sz="6400" i="1" dirty="0" smtClean="0">
                <a:solidFill>
                  <a:srgbClr val="002060"/>
                </a:solidFill>
              </a:rPr>
              <a:t>- Полноте, - ответил Лермонтов, - вы действительно сердитесь на меня и вызываете меня? </a:t>
            </a:r>
          </a:p>
          <a:p>
            <a:pPr algn="just">
              <a:lnSpc>
                <a:spcPct val="130000"/>
              </a:lnSpc>
              <a:buNone/>
              <a:defRPr/>
            </a:pPr>
            <a:r>
              <a:rPr lang="ru-RU" sz="6400" i="1" dirty="0" smtClean="0">
                <a:solidFill>
                  <a:srgbClr val="002060"/>
                </a:solidFill>
              </a:rPr>
              <a:t>	- Да, я вас вызываю, - сказал Мартынов и вышел. </a:t>
            </a:r>
            <a:endParaRPr lang="ru-RU" sz="6400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553075" y="265271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9512" y="1340768"/>
            <a:ext cx="8640960" cy="504056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3100" i="1" dirty="0" smtClean="0">
                <a:solidFill>
                  <a:srgbClr val="002060"/>
                </a:solidFill>
              </a:rPr>
              <a:t>В семье Лермонтовых был обычай называть старших сыновей именами Петр и Юрий, — это вызывает некоторую путаницу, когда читаешь или просматриваешь документы. Однако, отступая от общего правила, младенца назвали Михаилом, в честь его деда Михаила Васильевича Арсеньева.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0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0" y="1340768"/>
            <a:ext cx="8496944" cy="108012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6600" i="1" dirty="0" smtClean="0">
                <a:solidFill>
                  <a:srgbClr val="002060"/>
                </a:solidFill>
              </a:rPr>
              <a:t>15 июля между шестью и семью часами вечера у подножия Машука во время грозы и сильного дождя состоялась дуэль Лермонтова с Мартыновым.  Лермонтов был убит… </a:t>
            </a:r>
            <a:endParaRPr lang="ru-RU" sz="6400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553075" y="265271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pic>
        <p:nvPicPr>
          <p:cNvPr id="5" name="Рисунок 4" descr="http://img0.liveinternet.ru/images/attach/c/0/47/269/47269009_361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619672" y="2420888"/>
            <a:ext cx="5565269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67544" y="6165304"/>
            <a:ext cx="324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000" b="1" i="1" dirty="0" smtClean="0">
                <a:solidFill>
                  <a:srgbClr val="0070C0"/>
                </a:solidFill>
              </a:rPr>
              <a:t>     А.И.Герцен</a:t>
            </a:r>
            <a:endParaRPr kumimoji="0"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26628" name="Picture 8" descr="Герцен Александр Иванович - гравюра Леммеля 50-е гг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3528" y="1484784"/>
            <a:ext cx="3396922" cy="456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Rectangle 12"/>
          <p:cNvSpPr>
            <a:spLocks noGrp="1" noChangeArrowheads="1"/>
          </p:cNvSpPr>
          <p:nvPr>
            <p:ph idx="1"/>
          </p:nvPr>
        </p:nvSpPr>
        <p:spPr>
          <a:xfrm>
            <a:off x="3851920" y="1916832"/>
            <a:ext cx="4779640" cy="367240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«Когда Лермонтов &lt;…&gt; уезжал на Кавказ, он чувствовал сильную усталость и говорил друзьям, что </a:t>
            </a:r>
            <a:r>
              <a:rPr lang="ru-RU" sz="2400" i="1" dirty="0" err="1" smtClean="0">
                <a:solidFill>
                  <a:srgbClr val="002060"/>
                </a:solidFill>
              </a:rPr>
              <a:t>постара-ется</a:t>
            </a:r>
            <a:r>
              <a:rPr lang="ru-RU" sz="2400" i="1" dirty="0" smtClean="0">
                <a:solidFill>
                  <a:srgbClr val="002060"/>
                </a:solidFill>
              </a:rPr>
              <a:t> как можно скорее найти смерть. Он сдержал слово…»</a:t>
            </a:r>
          </a:p>
        </p:txBody>
      </p:sp>
      <p:pic>
        <p:nvPicPr>
          <p:cNvPr id="6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idx="1"/>
          </p:nvPr>
        </p:nvSpPr>
        <p:spPr>
          <a:xfrm>
            <a:off x="3491880" y="1772816"/>
            <a:ext cx="5331892" cy="4680519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    </a:t>
            </a:r>
            <a:r>
              <a:rPr lang="ru-RU" sz="2200" i="1" dirty="0" smtClean="0">
                <a:solidFill>
                  <a:srgbClr val="002060"/>
                </a:solidFill>
              </a:rPr>
              <a:t>Из письма: «Пишу Вам, друг мой, под тяжелым </a:t>
            </a:r>
            <a:r>
              <a:rPr lang="ru-RU" sz="2200" i="1" dirty="0" err="1" smtClean="0">
                <a:solidFill>
                  <a:srgbClr val="002060"/>
                </a:solidFill>
              </a:rPr>
              <a:t>впечатле-нием</a:t>
            </a:r>
            <a:r>
              <a:rPr lang="ru-RU" sz="2200" i="1" dirty="0" smtClean="0">
                <a:solidFill>
                  <a:srgbClr val="002060"/>
                </a:solidFill>
              </a:rPr>
              <a:t> только что полученного мною известия. Лермонтов был убит Мартыновым на дуэли на Кавказе.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	Подробности ужасны. Он выстрелил в воздух, а противник убил его, стрелял почти в упор.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	Эта смерть &lt;…&gt; наводит на грустные размышления».</a:t>
            </a:r>
          </a:p>
          <a:p>
            <a:pPr eaLnBrk="1" hangingPunct="1"/>
            <a:endParaRPr lang="ru-RU" sz="2600" dirty="0" smtClean="0">
              <a:solidFill>
                <a:srgbClr val="003300"/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51520" y="1484784"/>
            <a:ext cx="3367374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23528" y="5719227"/>
            <a:ext cx="27363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ru-RU" sz="2800" b="1" dirty="0" smtClean="0">
              <a:solidFill>
                <a:srgbClr val="990000"/>
              </a:solidFill>
            </a:endParaRPr>
          </a:p>
          <a:p>
            <a:endParaRPr kumimoji="0" lang="ru-RU" sz="2000" b="1" i="1" dirty="0" smtClean="0">
              <a:solidFill>
                <a:srgbClr val="0070C0"/>
              </a:solidFill>
            </a:endParaRPr>
          </a:p>
          <a:p>
            <a:r>
              <a:rPr kumimoji="0" lang="ru-RU" sz="2000" b="1" i="1" dirty="0" smtClean="0">
                <a:solidFill>
                  <a:srgbClr val="0070C0"/>
                </a:solidFill>
              </a:rPr>
              <a:t> Ю.Ф.Самарин</a:t>
            </a:r>
            <a:r>
              <a:rPr kumimoji="0" lang="ru-RU" sz="20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" name="Содержимое 3" descr="0001-002-Tvorchestvo-Tvorchestvo-M.JU.Lermont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539552" y="1916832"/>
            <a:ext cx="7920880" cy="410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200" dirty="0" smtClean="0"/>
              <a:t>	</a:t>
            </a:r>
            <a:r>
              <a:rPr lang="ru-RU" sz="2400" i="1" dirty="0" smtClean="0">
                <a:solidFill>
                  <a:srgbClr val="002060"/>
                </a:solidFill>
              </a:rPr>
              <a:t>17 июля 1841 года состоялись похороны поэта. Н. И. </a:t>
            </a:r>
            <a:r>
              <a:rPr lang="ru-RU" sz="2400" i="1" dirty="0" err="1" smtClean="0">
                <a:solidFill>
                  <a:srgbClr val="002060"/>
                </a:solidFill>
              </a:rPr>
              <a:t>Лорер</a:t>
            </a:r>
            <a:r>
              <a:rPr lang="ru-RU" sz="2400" i="1" dirty="0" smtClean="0">
                <a:solidFill>
                  <a:srgbClr val="002060"/>
                </a:solidFill>
              </a:rPr>
              <a:t> вспоминал: "Печально опустили мы гроб в могилу, бросили со слезою на глазах горсть земли, и все было кончено".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	Могила была отмечена небольшой каменной плитой с надписью "Михаил".</a:t>
            </a:r>
          </a:p>
          <a:p>
            <a:pPr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endParaRPr lang="ru-RU" sz="2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8496944" cy="424847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П.Т.Полеводин</a:t>
            </a:r>
            <a:r>
              <a:rPr lang="ru-RU" sz="2400" b="1" i="1" dirty="0" smtClean="0">
                <a:solidFill>
                  <a:srgbClr val="002060"/>
                </a:solidFill>
              </a:rPr>
              <a:t>. Из письма: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«&lt;…&gt; 17 числа в час поединка его хоронили. Все, что было в Пятигорске участвовало в его похоронах. Дамы все были в трауре, гроб его до самого кладбища несли штаб- и обер-офицеры и все без исключения шли пешком до кладбища. Сожаление и ропот публики не умолкали ни на минуту. Тут я невольно вспомнил похороны Пушкина…»</a:t>
            </a:r>
          </a:p>
          <a:p>
            <a:pPr eaLnBrk="1" hangingPunct="1">
              <a:lnSpc>
                <a:spcPct val="90000"/>
              </a:lnSpc>
            </a:pPr>
            <a:endParaRPr lang="ru-RU" sz="1800" dirty="0" smtClean="0"/>
          </a:p>
        </p:txBody>
      </p:sp>
      <p:pic>
        <p:nvPicPr>
          <p:cNvPr id="8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0" y="1700808"/>
            <a:ext cx="4427984" cy="4320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	</a:t>
            </a:r>
            <a:r>
              <a:rPr lang="ru-RU" sz="2000" i="1" dirty="0" smtClean="0">
                <a:solidFill>
                  <a:srgbClr val="002060"/>
                </a:solidFill>
              </a:rPr>
              <a:t>В Пятигорске, на месте первоначального </a:t>
            </a:r>
            <a:r>
              <a:rPr lang="ru-RU" sz="2000" i="1" dirty="0" err="1" smtClean="0">
                <a:solidFill>
                  <a:srgbClr val="002060"/>
                </a:solidFill>
              </a:rPr>
              <a:t>погре-бения</a:t>
            </a:r>
            <a:r>
              <a:rPr lang="ru-RU" sz="2000" i="1" dirty="0" smtClean="0">
                <a:solidFill>
                  <a:srgbClr val="002060"/>
                </a:solidFill>
              </a:rPr>
              <a:t>  М.Ю. Лермонтова на старом пятигорском кладбище "Некрополь" в 1901 был поставлен скромный памятник из </a:t>
            </a:r>
            <a:r>
              <a:rPr lang="ru-RU" sz="2000" i="1" dirty="0" err="1" smtClean="0">
                <a:solidFill>
                  <a:srgbClr val="002060"/>
                </a:solidFill>
              </a:rPr>
              <a:t>машукского</a:t>
            </a:r>
            <a:r>
              <a:rPr lang="ru-RU" sz="2000" i="1" dirty="0" smtClean="0">
                <a:solidFill>
                  <a:srgbClr val="002060"/>
                </a:solidFill>
              </a:rPr>
              <a:t> камня.</a:t>
            </a:r>
          </a:p>
          <a:p>
            <a:pPr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endParaRPr lang="ru-RU" sz="22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content.foto.mail.ru/list/knopa1978/_answers/i-1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7240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251520" y="1196752"/>
            <a:ext cx="8424936" cy="547260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 	</a:t>
            </a:r>
            <a:endParaRPr lang="ru-RU" sz="38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800" i="1" dirty="0" smtClean="0">
              <a:solidFill>
                <a:srgbClr val="002060"/>
              </a:solidFill>
            </a:endParaRP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	В год своей гибели он написал знаменитое: "Выхожу один я на дорогу». Там есть пророческие строки:</a:t>
            </a:r>
          </a:p>
          <a:p>
            <a:pPr>
              <a:lnSpc>
                <a:spcPct val="140000"/>
              </a:lnSpc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Уж не жду от жизни ничего я,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И не жаль мне прошлого ничуть;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Я ищу свободы и покоя!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Я б хотел забыться и заснуть!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Но не тем холодным сном могилы,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Я б желал навеки так заснуть,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Чтоб в груди дремали жизни силы,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Чтоб дыша, вздымалась тихо грудь;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Чтоб всю ночь, весь день мой слух лелея,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Про любовь мне сладкий голос пел,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Надо мной чтоб вечно зеленея, </a:t>
            </a:r>
          </a:p>
          <a:p>
            <a:pPr>
              <a:lnSpc>
                <a:spcPct val="140000"/>
              </a:lnSpc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Темный дуб склонялся и шумел... 	</a:t>
            </a:r>
          </a:p>
          <a:p>
            <a:pPr fontAlgn="base">
              <a:lnSpc>
                <a:spcPct val="140000"/>
              </a:lnSpc>
              <a:buNone/>
            </a:pPr>
            <a:r>
              <a:rPr lang="ru-RU" sz="3800" i="1" dirty="0" smtClean="0">
                <a:solidFill>
                  <a:srgbClr val="002060"/>
                </a:solidFill>
              </a:rPr>
              <a:t>	</a:t>
            </a:r>
            <a:endParaRPr lang="ru-RU" sz="3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9512" y="2132856"/>
            <a:ext cx="5184576" cy="40324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40000"/>
              </a:lnSpc>
              <a:buNone/>
            </a:pPr>
            <a:r>
              <a:rPr lang="ru-RU" dirty="0" smtClean="0"/>
              <a:t> 	</a:t>
            </a:r>
            <a:r>
              <a:rPr lang="ru-RU" sz="8000" i="1" dirty="0" smtClean="0">
                <a:solidFill>
                  <a:srgbClr val="002060"/>
                </a:solidFill>
              </a:rPr>
              <a:t>В апреле 1842 года прах поэта по просьбе бабушки перевезли в родную усадьбу.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	Просмоленный деревянный гроб в свинцовом ящике захоронили в часовне. У входа в нее не так давно рос дуб, посаженный той весной, когда Лермонтов навсегда вернулся в Тарханы. </a:t>
            </a:r>
          </a:p>
          <a:p>
            <a:pPr>
              <a:buNone/>
            </a:pPr>
            <a:endParaRPr lang="ru-RU" sz="38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800" i="1" dirty="0" smtClean="0">
                <a:solidFill>
                  <a:srgbClr val="002060"/>
                </a:solidFill>
              </a:rPr>
              <a:t>	</a:t>
            </a:r>
          </a:p>
          <a:p>
            <a:pPr fontAlgn="base">
              <a:buNone/>
            </a:pPr>
            <a:r>
              <a:rPr lang="ru-RU" sz="3800" i="1" dirty="0" smtClean="0">
                <a:solidFill>
                  <a:srgbClr val="002060"/>
                </a:solidFill>
              </a:rPr>
              <a:t>	</a:t>
            </a:r>
            <a:endParaRPr lang="ru-RU" sz="3800" i="1" dirty="0">
              <a:solidFill>
                <a:srgbClr val="002060"/>
              </a:solidFill>
            </a:endParaRPr>
          </a:p>
        </p:txBody>
      </p:sp>
      <p:pic>
        <p:nvPicPr>
          <p:cNvPr id="5" name="Picture 6" descr="скле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1213" b="1852"/>
          <a:stretch>
            <a:fillRect/>
          </a:stretch>
        </p:blipFill>
        <p:spPr>
          <a:xfrm>
            <a:off x="5652120" y="1844824"/>
            <a:ext cx="331804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48Выхожу один я на дорогу Михаил Лермонтов К_ф Герой нашего времени Романс исп. На (1).avi">
            <a:hlinkClick r:id="" action="ppaction://media"/>
          </p:cNvPr>
          <p:cNvPicPr>
            <a:picLocks noGrp="1" noRot="1" noChangeAspect="1"/>
          </p:cNvPicPr>
          <p:nvPr>
            <p:ph sz="quarter" idx="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3" descr="0001-002-Tvorchestvo-Tvorchestvo-M.JU.Lermont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pic>
        <p:nvPicPr>
          <p:cNvPr id="8" name="Picture 2" descr="http://img0.liveinternet.ru/images/attach/c/7/96/867/96867148_4360286_c0d11f473e2a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 t="4762"/>
          <a:stretch>
            <a:fillRect/>
          </a:stretch>
        </p:blipFill>
        <p:spPr bwMode="auto">
          <a:xfrm>
            <a:off x="683568" y="3645024"/>
            <a:ext cx="4032448" cy="288032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60232" y="2204864"/>
            <a:ext cx="223224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0" cmpd="tri"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396552" y="1700808"/>
            <a:ext cx="8136904" cy="171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       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Поэты не гибнут, а гаснут, как солнце,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	Лучи их бегут сквозь столетья и дали.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	Полночной порою их свет к нам несется,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	Который при жизни они расплескали…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323528" y="1268760"/>
            <a:ext cx="8496944" cy="4752528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11200" i="1" dirty="0" smtClean="0">
                <a:solidFill>
                  <a:srgbClr val="C00000"/>
                </a:solidFill>
              </a:rPr>
              <a:t>Цитаты и афоризмы Лермонтова</a:t>
            </a:r>
          </a:p>
          <a:p>
            <a:pPr algn="ctr" fontAlgn="base">
              <a:buNone/>
            </a:pPr>
            <a:endParaRPr lang="ru-RU" sz="4000" i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ru-RU" i="1" dirty="0" smtClean="0">
                <a:solidFill>
                  <a:srgbClr val="002060"/>
                </a:solidFill>
              </a:rPr>
              <a:t>	</a:t>
            </a:r>
          </a:p>
          <a:p>
            <a:pPr fontAlgn="base">
              <a:lnSpc>
                <a:spcPct val="140000"/>
              </a:lnSpc>
              <a:buNone/>
            </a:pPr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9600" i="1" dirty="0" smtClean="0">
                <a:solidFill>
                  <a:srgbClr val="002060"/>
                </a:solidFill>
              </a:rPr>
              <a:t>Боюсь не смерти я. О нет!</a:t>
            </a:r>
            <a:br>
              <a:rPr lang="ru-RU" sz="9600" i="1" dirty="0" smtClean="0">
                <a:solidFill>
                  <a:srgbClr val="002060"/>
                </a:solidFill>
              </a:rPr>
            </a:br>
            <a:r>
              <a:rPr lang="ru-RU" sz="9600" i="1" dirty="0" smtClean="0">
                <a:solidFill>
                  <a:srgbClr val="002060"/>
                </a:solidFill>
              </a:rPr>
              <a:t>Боюсь исчезнуть совершенно.</a:t>
            </a:r>
          </a:p>
          <a:p>
            <a:pPr fontAlgn="base">
              <a:lnSpc>
                <a:spcPct val="140000"/>
              </a:lnSpc>
              <a:buNone/>
            </a:pPr>
            <a:endParaRPr lang="ru-RU" sz="6400" i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40000"/>
              </a:lnSpc>
              <a:buNone/>
            </a:pPr>
            <a:r>
              <a:rPr lang="ru-RU" sz="9600" i="1" dirty="0" smtClean="0">
                <a:solidFill>
                  <a:srgbClr val="002060"/>
                </a:solidFill>
              </a:rPr>
              <a:t>    Все это было бы смешно, </a:t>
            </a:r>
          </a:p>
          <a:p>
            <a:pPr fontAlgn="base">
              <a:lnSpc>
                <a:spcPct val="140000"/>
              </a:lnSpc>
              <a:buNone/>
            </a:pPr>
            <a:r>
              <a:rPr lang="ru-RU" sz="9600" i="1" dirty="0" smtClean="0">
                <a:solidFill>
                  <a:srgbClr val="002060"/>
                </a:solidFill>
              </a:rPr>
              <a:t>	Когда бы не было так грустно.</a:t>
            </a:r>
          </a:p>
          <a:p>
            <a:pPr fontAlgn="base">
              <a:lnSpc>
                <a:spcPct val="140000"/>
              </a:lnSpc>
              <a:buNone/>
            </a:pPr>
            <a:endParaRPr lang="ru-RU" sz="6400" i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40000"/>
              </a:lnSpc>
              <a:buNone/>
            </a:pPr>
            <a:r>
              <a:rPr lang="ru-RU" sz="9600" i="1" dirty="0" smtClean="0">
                <a:solidFill>
                  <a:srgbClr val="002060"/>
                </a:solidFill>
              </a:rPr>
              <a:t>	Жизнь — вечность, смерть — лишь миг.</a:t>
            </a:r>
          </a:p>
          <a:p>
            <a:pPr fontAlgn="base">
              <a:lnSpc>
                <a:spcPct val="140000"/>
              </a:lnSpc>
              <a:buNone/>
            </a:pPr>
            <a:endParaRPr lang="ru-RU" sz="6400" i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40000"/>
              </a:lnSpc>
              <a:buNone/>
            </a:pPr>
            <a:r>
              <a:rPr lang="ru-RU" sz="9600" i="1" dirty="0" smtClean="0">
                <a:solidFill>
                  <a:srgbClr val="002060"/>
                </a:solidFill>
              </a:rPr>
              <a:t>	Зло порождает зло.</a:t>
            </a:r>
          </a:p>
          <a:p>
            <a:pPr fontAlgn="base">
              <a:lnSpc>
                <a:spcPct val="140000"/>
              </a:lnSpc>
            </a:pPr>
            <a:endParaRPr lang="ru-RU" sz="5600" i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40000"/>
              </a:lnSpc>
              <a:buNone/>
            </a:pPr>
            <a:r>
              <a:rPr lang="ru-RU" sz="5600" i="1" dirty="0" smtClean="0">
                <a:solidFill>
                  <a:srgbClr val="002060"/>
                </a:solidFill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248" cy="4637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</a:rPr>
              <a:t>Мать, Лермонтова, Марья Михайловна, урожденная Арсеньева, принадлежала к богатой и знатной семье.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	Отец, Юрий Петрович, был небогат и незнатен.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	Брак по тогдашним понятиям, был, неравным. 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628800"/>
            <a:ext cx="7776864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4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Поверь мне — счастье только там,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Где любят нас, где верят нам.</a:t>
            </a:r>
          </a:p>
          <a:p>
            <a:pPr fontAlgn="base">
              <a:lnSpc>
                <a:spcPct val="140000"/>
              </a:lnSpc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4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Приятели — не всегда друзья.</a:t>
            </a:r>
          </a:p>
          <a:p>
            <a:pPr fontAlgn="base">
              <a:lnSpc>
                <a:spcPct val="140000"/>
              </a:lnSpc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4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Радости забываются, а печали — никогда.</a:t>
            </a:r>
          </a:p>
          <a:p>
            <a:pPr fontAlgn="base">
              <a:lnSpc>
                <a:spcPct val="140000"/>
              </a:lnSpc>
              <a:buNone/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4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Хуже смерти ничего не случается — а смерти не минуешь.</a:t>
            </a:r>
          </a:p>
          <a:p>
            <a:pPr fontAlgn="base">
              <a:lnSpc>
                <a:spcPct val="140000"/>
              </a:lnSpc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4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Язык и золото — вот наш кинжал и яд.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7163" y="1196752"/>
            <a:ext cx="598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Цитаты и афоризмы Лермонтова</a:t>
            </a:r>
          </a:p>
        </p:txBody>
      </p:sp>
    </p:spTree>
  </p:cSld>
  <p:clrMapOvr>
    <a:masterClrMapping/>
  </p:clrMapOvr>
  <p:transition spd="slow"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72307"/>
          </a:xfrm>
          <a:prstGeom prst="rect">
            <a:avLst/>
          </a:prstGeom>
        </p:spPr>
      </p:pic>
      <p:pic>
        <p:nvPicPr>
          <p:cNvPr id="7" name="Рисунок 6" descr="256px-Mikhail_lermontov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flipH="1">
            <a:off x="251520" y="1628800"/>
            <a:ext cx="352839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img0.liveinternet.ru/images/attach/c/7/96/867/96867148_4360286_c0d11f473e2a.png"/>
          <p:cNvPicPr>
            <a:picLocks noChangeAspect="1" noChangeArrowheads="1"/>
          </p:cNvPicPr>
          <p:nvPr/>
        </p:nvPicPr>
        <p:blipFill>
          <a:blip r:embed="rId4" cstate="print">
            <a:lum bright="-40000" contrast="-20000"/>
          </a:blip>
          <a:srcRect t="4762"/>
          <a:stretch>
            <a:fillRect/>
          </a:stretch>
        </p:blipFill>
        <p:spPr bwMode="auto">
          <a:xfrm rot="20566339" flipH="1">
            <a:off x="3953731" y="1618066"/>
            <a:ext cx="4572085" cy="33251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39952" y="515719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Михаил Юрьевич Лермонтов: по станицам жизни [Электронный ресурс] : презентация / МКУК г-к Кисловодска «Централизованная библиотечная система», библиотека - филиал № 5; сост.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Н.А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Морозова. – Кисловодск, 2014. – 51 слайд.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04664"/>
            <a:ext cx="8208912" cy="2376263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2800" b="1" i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800" b="1" i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800" b="1" i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800" b="1" i="1" u="sng" dirty="0" smtClean="0">
                <a:solidFill>
                  <a:srgbClr val="002060"/>
                </a:solidFill>
              </a:rPr>
              <a:t>Родители: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800" b="1" i="1" u="sng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2800" b="1" i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eaLnBrk="1" hangingPunct="1"/>
            <a:endParaRPr lang="ru-RU" sz="2800" b="1" dirty="0" smtClean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6087" name="Picture 7" descr="6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30000"/>
          </a:blip>
          <a:srcRect r="2564" b="3782"/>
          <a:stretch>
            <a:fillRect/>
          </a:stretch>
        </p:blipFill>
        <p:spPr>
          <a:xfrm>
            <a:off x="683568" y="2719434"/>
            <a:ext cx="3024336" cy="413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9" name="Picture 9" descr="~MAP00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5129738" y="2636911"/>
            <a:ext cx="3195650" cy="422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83968" y="1340768"/>
            <a:ext cx="4688904" cy="108012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800" b="1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900" b="1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Мать:</a:t>
            </a: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Мария Михайловна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484784"/>
            <a:ext cx="4644008" cy="151216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800" b="1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Отец:</a:t>
            </a: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Юрий  Петрович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900" b="1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4896544" cy="4637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   </a:t>
            </a:r>
          </a:p>
          <a:p>
            <a:pPr algn="just">
              <a:buNone/>
            </a:pPr>
            <a:endParaRPr lang="ru-RU" sz="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</a:rPr>
              <a:t>Бабушка Лермонтова по материнской линии </a:t>
            </a:r>
            <a:r>
              <a:rPr lang="ru-RU" sz="2400" b="1" i="1" u="sng" dirty="0" smtClean="0">
                <a:solidFill>
                  <a:srgbClr val="002060"/>
                </a:solidFill>
              </a:rPr>
              <a:t>Елизавета Алексеевна Арсеньева</a:t>
            </a:r>
            <a:r>
              <a:rPr lang="ru-RU" sz="2400" b="1" i="1" dirty="0" smtClean="0">
                <a:solidFill>
                  <a:srgbClr val="002060"/>
                </a:solidFill>
              </a:rPr>
              <a:t> нежно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полю-била</a:t>
            </a:r>
            <a:r>
              <a:rPr lang="ru-RU" sz="2400" b="1" i="1" dirty="0" smtClean="0">
                <a:solidFill>
                  <a:srgbClr val="002060"/>
                </a:solidFill>
              </a:rPr>
              <a:t> внука, но терпеть не могла отца его. На этой почве начались семейные распри.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16" descr="Бабушка Лермонтова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364088" y="1744013"/>
            <a:ext cx="3507819" cy="491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86800" cy="111369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8424936" cy="485313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30000"/>
              </a:lnSpc>
              <a:buNone/>
            </a:pPr>
            <a:r>
              <a:rPr lang="ru-RU" b="1" dirty="0" smtClean="0"/>
              <a:t>	</a:t>
            </a:r>
            <a:r>
              <a:rPr lang="ru-RU" sz="2400" b="1" i="1" dirty="0" smtClean="0">
                <a:solidFill>
                  <a:srgbClr val="002060"/>
                </a:solidFill>
              </a:rPr>
              <a:t>Весной 1817 года, когда М. Ю. Лермонтову было два с половиной года, умерла его мать. Его бабушка Елизавета Алексеевна Арсеньева (урожденная Столыпина) на другой день после похорон дочери взяла мальчика к себе в родовое имение Тарханы под Пензой. Семейные отношения со смертью матери еще более обострились. Отец должен был отказаться от сына, чтобы сохранить ему наследство: таково было требование бабушки. Лермонтов любил и бабушку и отца. Оставшись на попечении бабушки, благодарный ей за ее любовь к нему, он не мог, однако, не думать об отце.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227640" cy="4467126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lnSpc>
                <a:spcPct val="14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	</a:t>
            </a:r>
            <a:r>
              <a:rPr lang="ru-RU" sz="2400" i="1" dirty="0" smtClean="0">
                <a:solidFill>
                  <a:srgbClr val="002060"/>
                </a:solidFill>
              </a:rPr>
              <a:t>Не зная еще грамоты, едва умея ходить и предпочитая ползать, маленький Лермонтов хорошо уже мог произносить слова и любил говорить в рифму... К этому его никто не приучал, да и довольно мудрено в таком возрасте приучить к разговору в рифму!</a:t>
            </a:r>
          </a:p>
          <a:p>
            <a:pPr>
              <a:lnSpc>
                <a:spcPct val="140000"/>
              </a:lnSpc>
            </a:pPr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</a:t>
            </a:r>
            <a:endParaRPr lang="ru-RU" sz="1400" dirty="0"/>
          </a:p>
        </p:txBody>
      </p:sp>
      <p:pic>
        <p:nvPicPr>
          <p:cNvPr id="4" name="Содержимое 3" descr="0001-002-Tvorchestvo-Tvorchestvo-M.JU.Lermon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86800" cy="11136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644</Words>
  <Application>Microsoft Office PowerPoint</Application>
  <PresentationFormat>Экран (4:3)</PresentationFormat>
  <Paragraphs>280</Paragraphs>
  <Slides>51</Slides>
  <Notes>10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RWT</cp:lastModifiedBy>
  <cp:revision>215</cp:revision>
  <dcterms:created xsi:type="dcterms:W3CDTF">2014-03-10T10:29:45Z</dcterms:created>
  <dcterms:modified xsi:type="dcterms:W3CDTF">2020-04-09T16:17:23Z</dcterms:modified>
</cp:coreProperties>
</file>